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9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38" y="108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6305" y="1169035"/>
            <a:ext cx="10427970" cy="1717040"/>
          </a:xfrm>
        </p:spPr>
        <p:txBody>
          <a:bodyPr/>
          <a:lstStyle/>
          <a:p>
            <a:r>
              <a:rPr lang="zh-CN" alt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FranClusterer App Instructions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3775" y="3348355"/>
            <a:ext cx="8178165" cy="1866265"/>
          </a:xfrm>
          <a:ln>
            <a:noFill/>
          </a:ln>
        </p:spPr>
        <p:txBody>
          <a:bodyPr anchor="ctr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FranClusterer! 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step-by-step instructions will guide you through the process of analyzing your retail outlet data for geographic clustering and potential survival rates.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Appendix</a:t>
            </a:r>
            <a:endParaRPr lang="en-US" altLang="zh-CN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/>
                </a:solidFill>
                <a:sym typeface="+mn-ea"/>
              </a:rPr>
              <a:t>Extracting Outlet Addresses from FDDs</a:t>
            </a:r>
            <a:endParaRPr lang="en-US" altLang="zh-CN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5140" y="1195070"/>
            <a:ext cx="8152130" cy="4972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04825" y="186690"/>
            <a:ext cx="11036300" cy="2045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000" b="1" dirty="0"/>
              <a:t>Step </a:t>
            </a:r>
            <a:r>
              <a:rPr lang="en-US" sz="2000" b="1" dirty="0"/>
              <a:t>1</a:t>
            </a:r>
            <a:r>
              <a:rPr sz="2000" b="1" dirty="0"/>
              <a:t>: </a:t>
            </a:r>
            <a:r>
              <a:rPr lang="en-US" altLang="zh-CN" sz="2000" b="1" dirty="0"/>
              <a:t>Locate the list of Current Franchisees.</a:t>
            </a:r>
            <a:endParaRPr lang="en-US" altLang="zh-CN" sz="2000" b="1" dirty="0"/>
          </a:p>
          <a:p>
            <a:r>
              <a:rPr lang="en-US" altLang="zh-CN" sz="2000" dirty="0"/>
              <a:t>The list of current franchisees is typically found in one of the exhibits of FDDs.</a:t>
            </a:r>
            <a:endParaRPr lang="en-US" altLang="zh-CN" sz="2000" dirty="0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185670" y="4315460"/>
            <a:ext cx="437261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" y="1969135"/>
            <a:ext cx="10491470" cy="3522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23240" y="546198"/>
            <a:ext cx="11036300" cy="2045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000" b="1" dirty="0"/>
              <a:t>Step </a:t>
            </a:r>
            <a:r>
              <a:rPr lang="en-US" sz="2000" b="1" dirty="0"/>
              <a:t>2</a:t>
            </a:r>
            <a:r>
              <a:rPr sz="2000" b="1" dirty="0"/>
              <a:t>: </a:t>
            </a:r>
            <a:r>
              <a:rPr lang="en-US" altLang="zh-CN" sz="2000" b="1" dirty="0"/>
              <a:t>Copy the addresses in the list of Current Franchisees to the template.</a:t>
            </a:r>
            <a:endParaRPr lang="en-US" altLang="zh-CN" sz="2000" b="1" dirty="0"/>
          </a:p>
          <a:p>
            <a:r>
              <a:rPr lang="en-US" altLang="zh-CN" sz="2000" dirty="0"/>
              <a:t>The list of current franchisees includes details such as franchisee name, addresses, and zip codes for each franchised store. Copy this information into the columns </a:t>
            </a:r>
            <a:r>
              <a:rPr lang="en-US" altLang="zh-CN" sz="2000"/>
              <a:t>in the template </a:t>
            </a:r>
            <a:r>
              <a:rPr lang="en-US" altLang="zh-CN" sz="2000" dirty="0"/>
              <a:t>accordingly.</a:t>
            </a:r>
            <a:endParaRPr lang="en-US" altLang="zh-CN" sz="2000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1421130"/>
            <a:ext cx="10467975" cy="5367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950" y="176530"/>
            <a:ext cx="11382375" cy="1395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/>
              <a:t>Step 1: Uploading Your Data</a:t>
            </a:r>
            <a:endParaRPr lang="zh-CN" altLang="en-US" sz="2000" b="1"/>
          </a:p>
          <a:p>
            <a:r>
              <a:rPr lang="en-US" altLang="zh-CN" sz="2000"/>
              <a:t>1. </a:t>
            </a:r>
            <a:r>
              <a:rPr lang="zh-CN" altLang="en-US" sz="2000"/>
              <a:t>Visit the FranClusterer website</a:t>
            </a:r>
            <a:r>
              <a:rPr lang="en-US" altLang="zh-CN" sz="2000"/>
              <a:t> (https://franclusterer.com/)</a:t>
            </a:r>
            <a:r>
              <a:rPr lang="zh-CN" altLang="en-US" sz="2000"/>
              <a:t> to start.</a:t>
            </a:r>
            <a:endParaRPr lang="zh-CN" altLang="en-US" sz="2000"/>
          </a:p>
          <a:p>
            <a:r>
              <a:rPr lang="en-US" altLang="zh-CN" sz="2000"/>
              <a:t>2. </a:t>
            </a:r>
            <a:r>
              <a:rPr lang="zh-CN" altLang="en-US" sz="2000"/>
              <a:t>Upload your CSV file containing your retail outlets' data</a:t>
            </a:r>
            <a:r>
              <a:rPr lang="en-US" altLang="zh-CN" sz="2000"/>
              <a:t> by clicking on the “</a:t>
            </a:r>
            <a:r>
              <a:rPr lang="en-US" altLang="zh-CN" sz="2000" i="1"/>
              <a:t>Upload CSV</a:t>
            </a:r>
            <a:r>
              <a:rPr lang="en-US" altLang="zh-CN" sz="2000"/>
              <a:t>” button</a:t>
            </a:r>
            <a:r>
              <a:rPr lang="zh-CN" altLang="en-US" sz="2000"/>
              <a:t>. Please ensure it follows the format provided on the website.</a:t>
            </a:r>
            <a:r>
              <a:rPr lang="en-US" altLang="zh-CN" sz="2000"/>
              <a:t> 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2330450" y="3798570"/>
            <a:ext cx="3324860" cy="23679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40715" y="1591310"/>
            <a:ext cx="602615" cy="601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880235" y="4104005"/>
            <a:ext cx="450215" cy="496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6965" y="6341745"/>
            <a:ext cx="984250" cy="4470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955030" y="6292215"/>
            <a:ext cx="450215" cy="496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5465" y="2328545"/>
            <a:ext cx="8560435" cy="27222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950" y="176530"/>
            <a:ext cx="1138237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/>
              <a:t>Step 1: Uploading Your Data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（</a:t>
            </a:r>
            <a:r>
              <a:rPr lang="en-US" altLang="zh-CN" sz="2000" b="1" dirty="0"/>
              <a:t>Cont’l)</a:t>
            </a:r>
            <a:endParaRPr lang="zh-CN" altLang="en-US" sz="2000" b="1" dirty="0"/>
          </a:p>
          <a:p>
            <a:r>
              <a:rPr lang="en-US" altLang="zh-CN" sz="2000" dirty="0"/>
              <a:t>3. Download the CSV template by clicking on the “</a:t>
            </a:r>
            <a:r>
              <a:rPr lang="en-US" altLang="zh-CN" sz="2000" i="1" dirty="0"/>
              <a:t>Template</a:t>
            </a:r>
            <a:r>
              <a:rPr lang="en-US" altLang="zh-CN" sz="2000" dirty="0"/>
              <a:t>” button to familiarize yourself with the required data structure. You can also use this template for your initial upload to test the system.</a:t>
            </a:r>
            <a:endParaRPr lang="en-US" altLang="zh-CN" sz="2000" dirty="0"/>
          </a:p>
          <a:p>
            <a:r>
              <a:rPr lang="en-US" altLang="zh-CN" sz="2000" dirty="0"/>
              <a:t>4. For reference, FIPS codes can be found </a:t>
            </a:r>
            <a:r>
              <a:rPr lang="en-US" altLang="zh-CN" sz="2000" dirty="0">
                <a:sym typeface="+mn-ea"/>
              </a:rPr>
              <a:t>by clicking on the “</a:t>
            </a:r>
            <a:r>
              <a:rPr lang="en-US" altLang="zh-CN" sz="2000" i="1" dirty="0">
                <a:sym typeface="+mn-ea"/>
              </a:rPr>
              <a:t>FIPS Codes</a:t>
            </a:r>
            <a:r>
              <a:rPr lang="en-US" altLang="zh-CN" sz="2000" dirty="0">
                <a:sym typeface="+mn-ea"/>
              </a:rPr>
              <a:t>” button</a:t>
            </a:r>
            <a:r>
              <a:rPr lang="en-US" altLang="en-US" sz="2000" dirty="0">
                <a:sym typeface="+mn-ea"/>
              </a:rPr>
              <a:t>.</a:t>
            </a:r>
            <a:r>
              <a:rPr lang="en-US" altLang="zh-CN" sz="2000" dirty="0">
                <a:sym typeface="+mn-ea"/>
              </a:rPr>
              <a:t> </a:t>
            </a:r>
            <a:endParaRPr lang="en-US" altLang="zh-CN" sz="2000" dirty="0">
              <a:sym typeface="+mn-ea"/>
            </a:endParaRPr>
          </a:p>
          <a:p>
            <a:r>
              <a:rPr lang="en-US" altLang="zh-CN" sz="2000" dirty="0"/>
              <a:t>5. If you need to extract current outlet addresses from Franchise Disclosure Documents (FDDs), please refer to the detailed instructions provided in the Appendix of this file.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6063615" y="3988435"/>
            <a:ext cx="49149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3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906645" y="3988435"/>
            <a:ext cx="516890" cy="490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4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05655" y="4481195"/>
            <a:ext cx="1122680" cy="4667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802630" y="4481195"/>
            <a:ext cx="1013460" cy="4667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80" y="5184775"/>
            <a:ext cx="8345170" cy="1405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831" t="8923" r="1370"/>
          <a:stretch>
            <a:fillRect/>
          </a:stretch>
        </p:blipFill>
        <p:spPr>
          <a:xfrm>
            <a:off x="1536700" y="2498725"/>
            <a:ext cx="8561070" cy="42906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825" y="186690"/>
            <a:ext cx="11036300" cy="2045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 dirty="0"/>
              <a:t>Step 2: Data Processing</a:t>
            </a:r>
            <a:endParaRPr lang="zh-CN" altLang="en-US" sz="2000" b="1" dirty="0"/>
          </a:p>
          <a:p>
            <a:r>
              <a:rPr lang="en-US" altLang="zh-CN" sz="2000" dirty="0"/>
              <a:t>1. </a:t>
            </a:r>
            <a:r>
              <a:rPr lang="zh-CN" altLang="en-US" sz="2000" dirty="0"/>
              <a:t>Once your file is uploaded, the website will display an estimated processing time</a:t>
            </a:r>
            <a:r>
              <a:rPr lang="en-US" altLang="zh-CN" sz="2000" dirty="0"/>
              <a:t> and the necessary steps of data processing</a:t>
            </a:r>
            <a:r>
              <a:rPr lang="zh-CN" altLang="en-US" sz="2000" dirty="0"/>
              <a:t>. The system converts address information to geographic coordinates, which takes about 10 seconds per address. Large</a:t>
            </a:r>
            <a:r>
              <a:rPr lang="en-US" altLang="zh-CN" sz="2000" dirty="0"/>
              <a:t>r</a:t>
            </a:r>
            <a:r>
              <a:rPr lang="zh-CN" altLang="en-US" sz="2000" dirty="0"/>
              <a:t> datasets may result in longer processing times.</a:t>
            </a:r>
            <a:endParaRPr lang="zh-CN" altLang="en-US" sz="2000" dirty="0"/>
          </a:p>
          <a:p>
            <a:r>
              <a:rPr lang="en-US" altLang="zh-CN" sz="2000" dirty="0"/>
              <a:t>2. </a:t>
            </a:r>
            <a:r>
              <a:rPr lang="zh-CN" altLang="en-US" sz="2000" dirty="0"/>
              <a:t>During processing, a progress animation</a:t>
            </a:r>
            <a:r>
              <a:rPr lang="en-US" altLang="zh-CN" sz="2000" dirty="0"/>
              <a:t> on the </a:t>
            </a:r>
            <a:r>
              <a:rPr lang="en-US" altLang="zh-CN" sz="2000" i="1" dirty="0"/>
              <a:t>Processing</a:t>
            </a:r>
            <a:r>
              <a:rPr lang="en-US" altLang="zh-CN" sz="2000" dirty="0"/>
              <a:t> button</a:t>
            </a:r>
            <a:r>
              <a:rPr lang="zh-CN" altLang="en-US" sz="2000" dirty="0"/>
              <a:t> will be visible. Please be patient as the data </a:t>
            </a:r>
            <a:r>
              <a:rPr lang="en-US" altLang="zh-CN" sz="2000" dirty="0"/>
              <a:t>are</a:t>
            </a:r>
            <a:r>
              <a:rPr lang="zh-CN" altLang="en-US" sz="2000" dirty="0"/>
              <a:t> being processed.</a:t>
            </a:r>
            <a:endParaRPr lang="zh-CN" altLang="en-US" sz="2000" dirty="0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5104765" y="6403975"/>
            <a:ext cx="925195" cy="3854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7088505" y="2691765"/>
            <a:ext cx="2105025" cy="17494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597650" y="2913380"/>
            <a:ext cx="43053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317490" y="5888355"/>
            <a:ext cx="43053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9570" y="1941830"/>
            <a:ext cx="9058275" cy="47542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825" y="186690"/>
            <a:ext cx="11036300" cy="880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/>
              <a:t>Step 3: Analyzing the Results</a:t>
            </a:r>
            <a:endParaRPr lang="zh-CN" altLang="en-US" sz="2000" b="1"/>
          </a:p>
          <a:p>
            <a:r>
              <a:rPr lang="en-US" altLang="zh-CN" sz="2000"/>
              <a:t>1. Once data processing is finished, the status of the </a:t>
            </a:r>
            <a:r>
              <a:rPr lang="en-US" altLang="zh-CN" sz="2000" i="1"/>
              <a:t>Processing</a:t>
            </a:r>
            <a:r>
              <a:rPr lang="en-US" altLang="zh-CN" sz="2000"/>
              <a:t> button will change to “Completed”.</a:t>
            </a:r>
            <a:endParaRPr lang="en-US" altLang="zh-CN" sz="2000"/>
          </a:p>
          <a:p>
            <a:r>
              <a:rPr lang="en-US" altLang="zh-CN" sz="2000"/>
              <a:t>2. Download your results and the accompanying variable description by using the provided download buttons.</a:t>
            </a:r>
            <a:endParaRPr lang="en-US" altLang="zh-CN" sz="2000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981575" y="6264910"/>
            <a:ext cx="915670" cy="34671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138035" y="3992880"/>
            <a:ext cx="2603500" cy="7543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771005" y="4082415"/>
            <a:ext cx="43053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224145" y="5749290"/>
            <a:ext cx="43053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4825" y="186690"/>
            <a:ext cx="11036300" cy="2045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 dirty="0"/>
              <a:t>Step 4: Visualizing Data on the Map</a:t>
            </a:r>
            <a:endParaRPr lang="zh-CN" altLang="en-US" sz="2000" b="1" dirty="0"/>
          </a:p>
          <a:p>
            <a:r>
              <a:rPr lang="en-US" altLang="zh-CN" sz="2000" dirty="0"/>
              <a:t>1. Meanwhile, you can move to </a:t>
            </a:r>
            <a:r>
              <a:rPr lang="zh-CN" altLang="en-US" sz="2000" dirty="0"/>
              <a:t>the map to visually assess your outlets.</a:t>
            </a:r>
            <a:r>
              <a:rPr lang="en-US" altLang="zh-CN" sz="2000" dirty="0"/>
              <a:t> Do</a:t>
            </a:r>
            <a:r>
              <a:rPr lang="zh-CN" altLang="en-US" sz="2000" dirty="0"/>
              <a:t>ts on the map represent outlet locations:</a:t>
            </a:r>
            <a:endParaRPr lang="zh-CN" altLang="en-US" sz="2000" dirty="0"/>
          </a:p>
          <a:p>
            <a:r>
              <a:rPr lang="en-US" altLang="zh-CN" sz="2000" b="1" dirty="0">
                <a:solidFill>
                  <a:schemeClr val="accent4"/>
                </a:solidFill>
              </a:rPr>
              <a:t>Green</a:t>
            </a:r>
            <a:r>
              <a:rPr lang="zh-CN" altLang="en-US" sz="2000" b="1" dirty="0">
                <a:solidFill>
                  <a:schemeClr val="accent4"/>
                </a:solidFill>
              </a:rPr>
              <a:t> </a:t>
            </a:r>
            <a:r>
              <a:rPr lang="en-US" altLang="zh-CN" sz="2000" b="1" dirty="0">
                <a:solidFill>
                  <a:schemeClr val="accent4"/>
                </a:solidFill>
              </a:rPr>
              <a:t>do</a:t>
            </a:r>
            <a:r>
              <a:rPr lang="zh-CN" altLang="en-US" sz="2000" b="1" dirty="0">
                <a:solidFill>
                  <a:schemeClr val="accent4"/>
                </a:solidFill>
              </a:rPr>
              <a:t>ts</a:t>
            </a:r>
            <a:r>
              <a:rPr lang="zh-CN" altLang="en-US" sz="2000" dirty="0"/>
              <a:t> signify outlets </a:t>
            </a:r>
            <a:r>
              <a:rPr lang="en-US" sz="2000" dirty="0"/>
              <a:t>in</a:t>
            </a:r>
            <a:r>
              <a:rPr lang="zh-CN" altLang="en-US" sz="2000" dirty="0">
                <a:sym typeface="+mn-ea"/>
              </a:rPr>
              <a:t> cluster</a:t>
            </a:r>
            <a:r>
              <a:rPr lang="en-US" altLang="zh-CN" sz="2000" dirty="0">
                <a:sym typeface="+mn-ea"/>
              </a:rPr>
              <a:t>s </a:t>
            </a:r>
            <a:r>
              <a:rPr lang="en-US" altLang="zh-CN" sz="2000" dirty="0"/>
              <a:t>while </a:t>
            </a:r>
            <a:r>
              <a:rPr lang="en-US" sz="2000" b="1" dirty="0">
                <a:solidFill>
                  <a:srgbClr val="FF0000"/>
                </a:solidFill>
              </a:rPr>
              <a:t>do</a:t>
            </a:r>
            <a:r>
              <a:rPr lang="zh-CN" altLang="en-US" sz="2000" b="1" dirty="0">
                <a:solidFill>
                  <a:srgbClr val="FF0000"/>
                </a:solidFill>
              </a:rPr>
              <a:t>ts</a:t>
            </a:r>
            <a:r>
              <a:rPr lang="zh-CN" altLang="en-US" sz="2000" dirty="0"/>
              <a:t> indicate outlets </a:t>
            </a:r>
            <a:r>
              <a:rPr lang="en-US" altLang="zh-CN" sz="2000" dirty="0"/>
              <a:t>outside of clusters</a:t>
            </a:r>
            <a:r>
              <a:rPr lang="zh-CN" altLang="en-US" sz="2000" dirty="0"/>
              <a:t>. </a:t>
            </a:r>
            <a:r>
              <a:rPr lang="en-US" altLang="zh-CN" sz="2000" b="1" dirty="0">
                <a:solidFill>
                  <a:schemeClr val="accent3"/>
                </a:solidFill>
              </a:rPr>
              <a:t>Orange dots</a:t>
            </a:r>
            <a:r>
              <a:rPr lang="en-US" altLang="zh-CN" sz="2000" dirty="0"/>
              <a:t> represent the prospective outlets in clusters.</a:t>
            </a: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470" y="1765300"/>
            <a:ext cx="9262110" cy="5056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4825" y="186690"/>
            <a:ext cx="11231245" cy="2045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>
                <a:sym typeface="+mn-ea"/>
              </a:rPr>
              <a:t>Step 4: Visualizing Data on the Map</a:t>
            </a:r>
            <a:r>
              <a:rPr lang="en-US" altLang="zh-CN" sz="2000" b="1">
                <a:sym typeface="+mn-ea"/>
              </a:rPr>
              <a:t> (Cont’l)</a:t>
            </a:r>
            <a:endParaRPr lang="zh-CN" altLang="en-US" sz="2000" b="1"/>
          </a:p>
          <a:p>
            <a:r>
              <a:rPr lang="en-US" altLang="zh-CN" sz="2000"/>
              <a:t>2. </a:t>
            </a:r>
            <a:r>
              <a:rPr lang="zh-CN" altLang="en-US" sz="2000"/>
              <a:t>For a detailed view of </a:t>
            </a:r>
            <a:r>
              <a:rPr lang="en-US" altLang="zh-CN" sz="2000"/>
              <a:t>clusters</a:t>
            </a:r>
            <a:r>
              <a:rPr lang="zh-CN" altLang="en-US" sz="2000"/>
              <a:t>, simply zoom in on the map. As you do so, polygons will appear, outlining the perimeters of these clustered areas.</a:t>
            </a:r>
            <a:endParaRPr lang="en-US" sz="20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510" y="1343660"/>
            <a:ext cx="10048875" cy="5341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4825" y="186690"/>
            <a:ext cx="11036300" cy="2045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000" b="1"/>
              <a:t>Step </a:t>
            </a:r>
            <a:r>
              <a:rPr lang="en-US" sz="2000" b="1"/>
              <a:t>5</a:t>
            </a:r>
            <a:r>
              <a:rPr sz="2000" b="1"/>
              <a:t>: Survival Rate Comparison</a:t>
            </a:r>
            <a:endParaRPr sz="2000" b="1"/>
          </a:p>
          <a:p>
            <a:r>
              <a:rPr sz="2000"/>
              <a:t>By hovering your cursor over a point on the map, you can see the rank of its expected survival rate for that specific outlet.</a:t>
            </a:r>
            <a:r>
              <a:rPr lang="en-US" sz="2000"/>
              <a:t> It enables you </a:t>
            </a:r>
            <a:r>
              <a:rPr lang="en-US" sz="2000">
                <a:sym typeface="+mn-ea"/>
              </a:rPr>
              <a:t>to c</a:t>
            </a:r>
            <a:r>
              <a:rPr sz="2000">
                <a:sym typeface="+mn-ea"/>
              </a:rPr>
              <a:t>ompare the expected survival rates among outlets within the franchise system.</a:t>
            </a:r>
            <a:r>
              <a:rPr lang="en-US" sz="2000">
                <a:sym typeface="+mn-ea"/>
              </a:rPr>
              <a:t> </a:t>
            </a:r>
            <a:endParaRPr sz="2000"/>
          </a:p>
          <a:p>
            <a:endParaRPr 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0" y="1428115"/>
            <a:ext cx="10284460" cy="5429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495" y="1666240"/>
            <a:ext cx="9419590" cy="4952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825" y="186690"/>
            <a:ext cx="11036300" cy="2045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000" b="1"/>
              <a:t>Step </a:t>
            </a:r>
            <a:r>
              <a:rPr lang="en-US" sz="2000" b="1"/>
              <a:t>6</a:t>
            </a:r>
            <a:r>
              <a:rPr sz="2000" b="1"/>
              <a:t>: </a:t>
            </a:r>
            <a:r>
              <a:rPr lang="en-US" sz="2000" b="1"/>
              <a:t>Search for Competitors</a:t>
            </a:r>
            <a:endParaRPr sz="2000" b="1"/>
          </a:p>
          <a:p>
            <a:r>
              <a:rPr lang="en-US" altLang="zh-CN" sz="2000"/>
              <a:t>To locate competitors near your outlets, zoom into the map until roads are visible. Click on a point on the map and then enter your search query (e.g., "Starbucks") in the search box. Competitor locations will then appear as </a:t>
            </a:r>
            <a:r>
              <a:rPr lang="en-US" altLang="zh-CN" sz="2000" b="1">
                <a:solidFill>
                  <a:schemeClr val="accent1"/>
                </a:solidFill>
              </a:rPr>
              <a:t>blue dots</a:t>
            </a:r>
            <a:r>
              <a:rPr lang="en-US" altLang="zh-CN" sz="2000"/>
              <a:t> on the map.</a:t>
            </a:r>
            <a:endParaRPr lang="en-US" altLang="zh-CN" sz="2000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419350" y="2015490"/>
            <a:ext cx="2019300" cy="3917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093970" y="4027170"/>
            <a:ext cx="1858010" cy="14249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COMMONDATA" val="eyJoZGlkIjoiZjFmZWIzNDg2MmIzZjExOTIzMmViNTBmYTMwYTk0ZW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3126</Words>
  <Application>WPS 演示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FranClusterer App Instructions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Appendix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ZHENG Xu</dc:creator>
  <cp:lastModifiedBy>Yajing Fan</cp:lastModifiedBy>
  <cp:revision>179</cp:revision>
  <dcterms:created xsi:type="dcterms:W3CDTF">2019-06-19T02:08:00Z</dcterms:created>
  <dcterms:modified xsi:type="dcterms:W3CDTF">2025-02-27T03:49:16Z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7512C49567C24843A17303CF5606B048_13</vt:lpwstr>
  </property>
</Properties>
</file>